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39" r:id="rId3"/>
    <p:sldId id="298" r:id="rId4"/>
    <p:sldId id="299" r:id="rId5"/>
    <p:sldId id="301" r:id="rId6"/>
    <p:sldId id="302" r:id="rId7"/>
    <p:sldId id="257" r:id="rId8"/>
    <p:sldId id="303" r:id="rId9"/>
    <p:sldId id="259" r:id="rId10"/>
    <p:sldId id="293" r:id="rId11"/>
    <p:sldId id="292" r:id="rId12"/>
    <p:sldId id="294" r:id="rId13"/>
    <p:sldId id="295" r:id="rId14"/>
    <p:sldId id="296" r:id="rId15"/>
    <p:sldId id="297" r:id="rId16"/>
    <p:sldId id="304" r:id="rId17"/>
    <p:sldId id="306" r:id="rId18"/>
    <p:sldId id="305" r:id="rId19"/>
    <p:sldId id="307" r:id="rId20"/>
    <p:sldId id="311" r:id="rId21"/>
    <p:sldId id="315" r:id="rId22"/>
    <p:sldId id="312" r:id="rId23"/>
    <p:sldId id="313" r:id="rId24"/>
    <p:sldId id="314" r:id="rId25"/>
    <p:sldId id="316" r:id="rId26"/>
    <p:sldId id="317" r:id="rId27"/>
    <p:sldId id="318" r:id="rId28"/>
    <p:sldId id="320" r:id="rId29"/>
    <p:sldId id="308" r:id="rId30"/>
    <p:sldId id="321" r:id="rId31"/>
    <p:sldId id="323" r:id="rId32"/>
    <p:sldId id="324" r:id="rId33"/>
    <p:sldId id="325" r:id="rId34"/>
    <p:sldId id="326" r:id="rId35"/>
    <p:sldId id="327" r:id="rId36"/>
    <p:sldId id="310" r:id="rId37"/>
    <p:sldId id="328" r:id="rId38"/>
    <p:sldId id="329" r:id="rId39"/>
    <p:sldId id="330" r:id="rId40"/>
    <p:sldId id="331" r:id="rId41"/>
    <p:sldId id="332" r:id="rId42"/>
    <p:sldId id="333" r:id="rId43"/>
    <p:sldId id="334" r:id="rId44"/>
    <p:sldId id="335" r:id="rId45"/>
    <p:sldId id="336" r:id="rId46"/>
    <p:sldId id="337" r:id="rId47"/>
    <p:sldId id="338" r:id="rId48"/>
    <p:sldId id="340" r:id="rId49"/>
    <p:sldId id="28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43"/>
    <p:restoredTop sz="96327"/>
  </p:normalViewPr>
  <p:slideViewPr>
    <p:cSldViewPr snapToGrid="0">
      <p:cViewPr varScale="1">
        <p:scale>
          <a:sx n="122" d="100"/>
          <a:sy n="122" d="100"/>
        </p:scale>
        <p:origin x="23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Outline – Object Oriented</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276519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203132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389793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141353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399797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797510"/>
            <a:ext cx="4588115"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096000" y="365125"/>
            <a:ext cx="5257800" cy="1325563"/>
          </a:xfrm>
        </p:spPr>
        <p:txBody>
          <a:bodyPr/>
          <a:lstStyle/>
          <a:p>
            <a:r>
              <a:rPr lang="en-US" dirty="0"/>
              <a:t>String Structure and Constructor</a:t>
            </a:r>
          </a:p>
        </p:txBody>
      </p:sp>
      <p:grpSp>
        <p:nvGrpSpPr>
          <p:cNvPr id="22" name="Group 21">
            <a:extLst>
              <a:ext uri="{FF2B5EF4-FFF2-40B4-BE49-F238E27FC236}">
                <a16:creationId xmlns:a16="http://schemas.microsoft.com/office/drawing/2014/main" id="{B65831E0-EC1E-F521-8E4F-5081D93102AA}"/>
              </a:ext>
            </a:extLst>
          </p:cNvPr>
          <p:cNvGrpSpPr/>
          <p:nvPr/>
        </p:nvGrpSpPr>
        <p:grpSpPr>
          <a:xfrm>
            <a:off x="8414200" y="4198507"/>
            <a:ext cx="3267134" cy="543176"/>
            <a:chOff x="957137" y="5796734"/>
            <a:chExt cx="3267134" cy="543176"/>
          </a:xfrm>
        </p:grpSpPr>
        <p:sp>
          <p:nvSpPr>
            <p:cNvPr id="11" name="Rectangle 10">
              <a:extLst>
                <a:ext uri="{FF2B5EF4-FFF2-40B4-BE49-F238E27FC236}">
                  <a16:creationId xmlns:a16="http://schemas.microsoft.com/office/drawing/2014/main" id="{E5F638F3-EE04-AB07-99CB-ADC306BAB11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2F3080E2-6650-486B-8C4C-2ECE4BFACFC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17" name="Rectangle 16">
            <a:extLst>
              <a:ext uri="{FF2B5EF4-FFF2-40B4-BE49-F238E27FC236}">
                <a16:creationId xmlns:a16="http://schemas.microsoft.com/office/drawing/2014/main" id="{93000843-3F51-26EB-073C-CBEDCEFC245C}"/>
              </a:ext>
            </a:extLst>
          </p:cNvPr>
          <p:cNvSpPr/>
          <p:nvPr/>
        </p:nvSpPr>
        <p:spPr>
          <a:xfrm>
            <a:off x="6096000" y="342900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18" name="Rectangle 17">
            <a:extLst>
              <a:ext uri="{FF2B5EF4-FFF2-40B4-BE49-F238E27FC236}">
                <a16:creationId xmlns:a16="http://schemas.microsoft.com/office/drawing/2014/main" id="{4138C0AD-F340-9855-B17A-D35E6BD4C3DD}"/>
              </a:ext>
            </a:extLst>
          </p:cNvPr>
          <p:cNvSpPr/>
          <p:nvPr/>
        </p:nvSpPr>
        <p:spPr>
          <a:xfrm>
            <a:off x="6096000" y="421277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9" name="Curved Connector 18">
            <a:extLst>
              <a:ext uri="{FF2B5EF4-FFF2-40B4-BE49-F238E27FC236}">
                <a16:creationId xmlns:a16="http://schemas.microsoft.com/office/drawing/2014/main" id="{EDF1C92C-C471-981B-96A6-229AA2E1F85A}"/>
              </a:ext>
            </a:extLst>
          </p:cNvPr>
          <p:cNvCxnSpPr>
            <a:cxnSpLocks/>
            <a:endCxn id="16" idx="1"/>
          </p:cNvCxnSpPr>
          <p:nvPr/>
        </p:nvCxnSpPr>
        <p:spPr>
          <a:xfrm>
            <a:off x="7469939" y="4364696"/>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36E7EE-51F2-C45A-8511-99BB1200A911}"/>
              </a:ext>
            </a:extLst>
          </p:cNvPr>
          <p:cNvSpPr/>
          <p:nvPr/>
        </p:nvSpPr>
        <p:spPr>
          <a:xfrm>
            <a:off x="6096000" y="382088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125256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511147" y="366623"/>
            <a:ext cx="7595349"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Destructor – del(x)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*)self-&gt;data); /* free string first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@%p length=%d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=%d data=%p data=%s\n",</a:t>
            </a:r>
          </a:p>
          <a:p>
            <a:r>
              <a:rPr lang="en-US" sz="1400" b="1" dirty="0">
                <a:latin typeface="Courier New" panose="02070309020205020404" pitchFamily="49" charset="0"/>
                <a:cs typeface="Courier New" panose="02070309020205020404" pitchFamily="49" charset="0"/>
              </a:rPr>
              <a:t>            self, self-&gt;length,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self-&gt;data, self-&gt;data);</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755930" y="2059707"/>
            <a:ext cx="5436070" cy="2031325"/>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int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self-&gt;length;</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char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self-&gt;data;</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755930" y="365125"/>
            <a:ext cx="4597870" cy="1325563"/>
          </a:xfrm>
        </p:spPr>
        <p:txBody>
          <a:bodyPr/>
          <a:lstStyle/>
          <a:p>
            <a:r>
              <a:rPr lang="en-US" dirty="0"/>
              <a:t>Some Methods</a:t>
            </a:r>
          </a:p>
        </p:txBody>
      </p:sp>
    </p:spTree>
    <p:extLst>
      <p:ext uri="{BB962C8B-B14F-4D97-AF65-F5344CB8AC3E}">
        <p14:creationId xmlns:p14="http://schemas.microsoft.com/office/powerpoint/2010/main" val="1426965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474345"/>
            <a:ext cx="5662127"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 x = x + 'h';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Need about 10 lines of code here </a:t>
            </a:r>
            <a:r>
              <a:rPr lang="en-US" sz="1400" b="1" dirty="0">
                <a:latin typeface="Courier New" panose="02070309020205020404" pitchFamily="49" charset="0"/>
                <a:cs typeface="Courier New" panose="02070309020205020404" pitchFamily="49" charset="0"/>
                <a:sym typeface="Wingdings" pitchFamily="2" charset="2"/>
              </a:rPr>
              <a:t> */</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one line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three lines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a:t>Data Methods</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We have three methods to put data into our structure</a:t>
            </a:r>
          </a:p>
          <a:p>
            <a:r>
              <a:rPr lang="en-US" dirty="0"/>
              <a:t>You can build </a:t>
            </a:r>
            <a:r>
              <a:rPr lang="en-US" dirty="0" err="1"/>
              <a:t>pystr_append</a:t>
            </a:r>
            <a:r>
              <a:rPr lang="en-US" dirty="0"/>
              <a:t>() and then use it to make the code in </a:t>
            </a:r>
            <a:r>
              <a:rPr lang="en-US" dirty="0" err="1"/>
              <a:t>pystr_appends</a:t>
            </a:r>
            <a:r>
              <a:rPr lang="en-US" dirty="0"/>
              <a:t>() and </a:t>
            </a:r>
            <a:r>
              <a:rPr lang="en-US" dirty="0" err="1"/>
              <a:t>pystr_assign</a:t>
            </a:r>
            <a:r>
              <a:rPr lang="en-US" dirty="0"/>
              <a:t>() very simple.</a:t>
            </a:r>
          </a:p>
          <a:p>
            <a:r>
              <a:rPr lang="en-US" dirty="0"/>
              <a:t>Objects like to reuse their own methods because not repeating yourself code is more reliable</a:t>
            </a:r>
          </a:p>
        </p:txBody>
      </p:sp>
    </p:spTree>
    <p:extLst>
      <p:ext uri="{BB962C8B-B14F-4D97-AF65-F5344CB8AC3E}">
        <p14:creationId xmlns:p14="http://schemas.microsoft.com/office/powerpoint/2010/main" val="22741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224789" y="259291"/>
            <a:ext cx="4588115" cy="332398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pystr_append</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Recall that the constructor allocates a 10 character array and sets </a:t>
            </a:r>
            <a:r>
              <a:rPr lang="en-US" dirty="0" err="1"/>
              <a:t>alloc</a:t>
            </a:r>
            <a:r>
              <a:rPr lang="en-US" dirty="0"/>
              <a:t> to 10 </a:t>
            </a:r>
          </a:p>
          <a:p>
            <a:r>
              <a:rPr lang="en-US" dirty="0"/>
              <a:t>Length of the actual string is zero because there is no data</a:t>
            </a:r>
          </a:p>
          <a:p>
            <a:r>
              <a:rPr lang="en-US" dirty="0"/>
              <a:t>We can append 9 characters with the data array that is initially allocated</a:t>
            </a:r>
          </a:p>
        </p:txBody>
      </p:sp>
      <p:grpSp>
        <p:nvGrpSpPr>
          <p:cNvPr id="3" name="Group 2">
            <a:extLst>
              <a:ext uri="{FF2B5EF4-FFF2-40B4-BE49-F238E27FC236}">
                <a16:creationId xmlns:a16="http://schemas.microsoft.com/office/drawing/2014/main" id="{F347EC80-621C-9D0C-C45A-79C87C46F125}"/>
              </a:ext>
            </a:extLst>
          </p:cNvPr>
          <p:cNvGrpSpPr/>
          <p:nvPr/>
        </p:nvGrpSpPr>
        <p:grpSpPr>
          <a:xfrm>
            <a:off x="8542989" y="4906845"/>
            <a:ext cx="3267134" cy="543176"/>
            <a:chOff x="957137" y="5796734"/>
            <a:chExt cx="3267134" cy="543176"/>
          </a:xfrm>
        </p:grpSpPr>
        <p:sp>
          <p:nvSpPr>
            <p:cNvPr id="5" name="Rectangle 4">
              <a:extLst>
                <a:ext uri="{FF2B5EF4-FFF2-40B4-BE49-F238E27FC236}">
                  <a16:creationId xmlns:a16="http://schemas.microsoft.com/office/drawing/2014/main" id="{A047039A-B8FB-CD73-B08D-AA5DDD8B9402}"/>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CF84BF-C2D8-2AAB-AD07-DE5235CF8578}"/>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1F3C983B-D9C0-4A34-D8A0-F1F78DEFDBF5}"/>
              </a:ext>
            </a:extLst>
          </p:cNvPr>
          <p:cNvSpPr/>
          <p:nvPr/>
        </p:nvSpPr>
        <p:spPr>
          <a:xfrm>
            <a:off x="6224789" y="413733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4B58C391-E983-30B8-E923-557AEC3F7C7C}"/>
              </a:ext>
            </a:extLst>
          </p:cNvPr>
          <p:cNvSpPr/>
          <p:nvPr/>
        </p:nvSpPr>
        <p:spPr>
          <a:xfrm>
            <a:off x="6224789" y="49211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5BC8DF6-05A9-7E08-3B64-207D2B9375BA}"/>
              </a:ext>
            </a:extLst>
          </p:cNvPr>
          <p:cNvCxnSpPr>
            <a:cxnSpLocks/>
            <a:endCxn id="7" idx="1"/>
          </p:cNvCxnSpPr>
          <p:nvPr/>
        </p:nvCxnSpPr>
        <p:spPr>
          <a:xfrm>
            <a:off x="7598728" y="5073034"/>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0E50AB-B03A-5EE6-A112-B881F74F6278}"/>
              </a:ext>
            </a:extLst>
          </p:cNvPr>
          <p:cNvSpPr/>
          <p:nvPr/>
        </p:nvSpPr>
        <p:spPr>
          <a:xfrm>
            <a:off x="6224789" y="45292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393917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2090172"/>
            <a:ext cx="4480714" cy="267765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err="1"/>
              <a:t>pystr_append</a:t>
            </a:r>
            <a:r>
              <a:rPr lang="en-US" dirty="0"/>
              <a:t>()</a:t>
            </a:r>
          </a:p>
        </p:txBody>
      </p:sp>
      <p:grpSp>
        <p:nvGrpSpPr>
          <p:cNvPr id="3" name="Group 2">
            <a:extLst>
              <a:ext uri="{FF2B5EF4-FFF2-40B4-BE49-F238E27FC236}">
                <a16:creationId xmlns:a16="http://schemas.microsoft.com/office/drawing/2014/main" id="{6613ADA5-F5DA-EF8C-EE57-900BE052B0BD}"/>
              </a:ext>
            </a:extLst>
          </p:cNvPr>
          <p:cNvGrpSpPr/>
          <p:nvPr/>
        </p:nvGrpSpPr>
        <p:grpSpPr>
          <a:xfrm>
            <a:off x="8607383" y="1807653"/>
            <a:ext cx="3267134" cy="543176"/>
            <a:chOff x="957137" y="5796734"/>
            <a:chExt cx="3267134" cy="543176"/>
          </a:xfrm>
        </p:grpSpPr>
        <p:sp>
          <p:nvSpPr>
            <p:cNvPr id="5" name="Rectangle 4">
              <a:extLst>
                <a:ext uri="{FF2B5EF4-FFF2-40B4-BE49-F238E27FC236}">
                  <a16:creationId xmlns:a16="http://schemas.microsoft.com/office/drawing/2014/main" id="{CBBD1569-C31E-54F0-A89E-090219DD2D87}"/>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A6E088-FC3F-3686-2F33-6C4D7852198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F65123F5-948A-287F-F706-DE5D80A4E7EE}"/>
              </a:ext>
            </a:extLst>
          </p:cNvPr>
          <p:cNvSpPr/>
          <p:nvPr/>
        </p:nvSpPr>
        <p:spPr>
          <a:xfrm>
            <a:off x="6289183" y="103814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B4F98C3B-ADC9-837B-FB3A-401D5E9A0AD9}"/>
              </a:ext>
            </a:extLst>
          </p:cNvPr>
          <p:cNvSpPr/>
          <p:nvPr/>
        </p:nvSpPr>
        <p:spPr>
          <a:xfrm>
            <a:off x="6289183" y="182191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87F7477-36BB-3133-C714-787ECC90109A}"/>
              </a:ext>
            </a:extLst>
          </p:cNvPr>
          <p:cNvCxnSpPr>
            <a:cxnSpLocks/>
            <a:endCxn id="7" idx="1"/>
          </p:cNvCxnSpPr>
          <p:nvPr/>
        </p:nvCxnSpPr>
        <p:spPr>
          <a:xfrm>
            <a:off x="7663122" y="1973842"/>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F78C6B-CB57-C6FB-0776-882D507E7AF1}"/>
              </a:ext>
            </a:extLst>
          </p:cNvPr>
          <p:cNvSpPr/>
          <p:nvPr/>
        </p:nvSpPr>
        <p:spPr>
          <a:xfrm>
            <a:off x="6289183" y="143003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2" name="Group 11">
            <a:extLst>
              <a:ext uri="{FF2B5EF4-FFF2-40B4-BE49-F238E27FC236}">
                <a16:creationId xmlns:a16="http://schemas.microsoft.com/office/drawing/2014/main" id="{F5895670-8CAA-032B-D5DE-758A6150B457}"/>
              </a:ext>
            </a:extLst>
          </p:cNvPr>
          <p:cNvGrpSpPr/>
          <p:nvPr/>
        </p:nvGrpSpPr>
        <p:grpSpPr>
          <a:xfrm>
            <a:off x="8607383" y="3724460"/>
            <a:ext cx="3267134" cy="543176"/>
            <a:chOff x="957137" y="5796734"/>
            <a:chExt cx="3267134" cy="543176"/>
          </a:xfrm>
        </p:grpSpPr>
        <p:sp>
          <p:nvSpPr>
            <p:cNvPr id="13" name="Rectangle 12">
              <a:extLst>
                <a:ext uri="{FF2B5EF4-FFF2-40B4-BE49-F238E27FC236}">
                  <a16:creationId xmlns:a16="http://schemas.microsoft.com/office/drawing/2014/main" id="{5E87D152-E57A-3AB7-2271-86C67301A45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7F8F8F1E-9BDB-18CE-6C4E-A62C1D50D4C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a:t>
              </a:r>
              <a:r>
                <a:rPr lang="en-US" sz="2050" dirty="0">
                  <a:solidFill>
                    <a:schemeClr val="tx1"/>
                  </a:solidFill>
                  <a:latin typeface="Courier New" panose="02070309020205020404" pitchFamily="49" charset="0"/>
                  <a:cs typeface="Courier New" panose="02070309020205020404" pitchFamily="49" charset="0"/>
                </a:rPr>
                <a:t>∅ ? ? ? ? ? ? ? ?</a:t>
              </a:r>
            </a:p>
          </p:txBody>
        </p:sp>
      </p:grpSp>
      <p:sp>
        <p:nvSpPr>
          <p:cNvPr id="15" name="Rectangle 14">
            <a:extLst>
              <a:ext uri="{FF2B5EF4-FFF2-40B4-BE49-F238E27FC236}">
                <a16:creationId xmlns:a16="http://schemas.microsoft.com/office/drawing/2014/main" id="{52DB03DB-C986-870B-0D5B-5B19767A89FE}"/>
              </a:ext>
            </a:extLst>
          </p:cNvPr>
          <p:cNvSpPr/>
          <p:nvPr/>
        </p:nvSpPr>
        <p:spPr>
          <a:xfrm>
            <a:off x="6289183" y="29549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a:t>
            </a:r>
          </a:p>
        </p:txBody>
      </p:sp>
      <p:sp>
        <p:nvSpPr>
          <p:cNvPr id="16" name="Rectangle 15">
            <a:extLst>
              <a:ext uri="{FF2B5EF4-FFF2-40B4-BE49-F238E27FC236}">
                <a16:creationId xmlns:a16="http://schemas.microsoft.com/office/drawing/2014/main" id="{BB17F6F6-8F4F-5C07-A8B9-EB1D63A2D872}"/>
              </a:ext>
            </a:extLst>
          </p:cNvPr>
          <p:cNvSpPr/>
          <p:nvPr/>
        </p:nvSpPr>
        <p:spPr>
          <a:xfrm>
            <a:off x="6289183" y="373872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7" name="Curved Connector 16">
            <a:extLst>
              <a:ext uri="{FF2B5EF4-FFF2-40B4-BE49-F238E27FC236}">
                <a16:creationId xmlns:a16="http://schemas.microsoft.com/office/drawing/2014/main" id="{13E47B45-BDED-6413-F78B-331B9FBD7809}"/>
              </a:ext>
            </a:extLst>
          </p:cNvPr>
          <p:cNvCxnSpPr>
            <a:cxnSpLocks/>
            <a:endCxn id="14" idx="1"/>
          </p:cNvCxnSpPr>
          <p:nvPr/>
        </p:nvCxnSpPr>
        <p:spPr>
          <a:xfrm>
            <a:off x="7663122" y="3890649"/>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BF07F97-6E11-88CF-6901-15595A6AD376}"/>
              </a:ext>
            </a:extLst>
          </p:cNvPr>
          <p:cNvSpPr/>
          <p:nvPr/>
        </p:nvSpPr>
        <p:spPr>
          <a:xfrm>
            <a:off x="6289183" y="33468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8607383" y="550735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6289183" y="47378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3" name="Rectangle 22">
            <a:extLst>
              <a:ext uri="{FF2B5EF4-FFF2-40B4-BE49-F238E27FC236}">
                <a16:creationId xmlns:a16="http://schemas.microsoft.com/office/drawing/2014/main" id="{229C0AAB-8D29-FF50-70F7-808FD0F6C811}"/>
              </a:ext>
            </a:extLst>
          </p:cNvPr>
          <p:cNvSpPr/>
          <p:nvPr/>
        </p:nvSpPr>
        <p:spPr>
          <a:xfrm>
            <a:off x="6289183" y="552161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7663122" y="567354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6289183" y="51297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284592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64598"/>
            <a:ext cx="5554726" cy="4832092"/>
          </a:xfrm>
          <a:prstGeom prst="rect">
            <a:avLst/>
          </a:prstGeom>
          <a:noFill/>
        </p:spPr>
        <p:txBody>
          <a:bodyPr wrap="none" rtlCol="0">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If we don't have space for 1 character plus</a:t>
            </a:r>
          </a:p>
          <a:p>
            <a:r>
              <a:rPr lang="en-US" sz="1400" b="1" dirty="0">
                <a:latin typeface="Courier New" panose="02070309020205020404" pitchFamily="49" charset="0"/>
                <a:cs typeface="Courier New" panose="02070309020205020404" pitchFamily="49" charset="0"/>
              </a:rPr>
              <a:t>       termination, allocate 10 more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if ( self-&gt;length &gt;=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- 2) ) {</a:t>
            </a:r>
          </a:p>
          <a:p>
            <a:r>
              <a:rPr lang="en-US" sz="1400" b="1" dirty="0">
                <a:latin typeface="Courier New" panose="02070309020205020404" pitchFamily="49" charset="0"/>
                <a:cs typeface="Courier New" panose="02070309020205020404" pitchFamily="49" charset="0"/>
              </a:rPr>
              <a: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self-&gt;data = (char *)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realloc</a:t>
            </a:r>
            <a:r>
              <a:rPr lang="en-US" sz="1400" b="1" dirty="0">
                <a:latin typeface="Courier New" panose="02070309020205020404" pitchFamily="49" charset="0"/>
                <a:cs typeface="Courier New" panose="02070309020205020404" pitchFamily="49" charset="0"/>
              </a:rPr>
              <a:t>(self-&gt;data,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realloc</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normAutofit/>
          </a:bodyPr>
          <a:lstStyle/>
          <a:p>
            <a:r>
              <a:rPr lang="en-US" dirty="0"/>
              <a:t>We can extend the size of a dynamically allocated area by calling </a:t>
            </a:r>
            <a:r>
              <a:rPr lang="en-US" dirty="0" err="1"/>
              <a:t>realloc</a:t>
            </a:r>
            <a:r>
              <a:rPr lang="en-US" dirty="0"/>
              <a:t>() with the current pointer to the area and the needed size</a:t>
            </a:r>
          </a:p>
          <a:p>
            <a:r>
              <a:rPr lang="en-US" dirty="0"/>
              <a:t>We may get a different address from </a:t>
            </a:r>
            <a:r>
              <a:rPr lang="en-US" dirty="0" err="1"/>
              <a:t>realloc</a:t>
            </a:r>
            <a:r>
              <a:rPr lang="en-US" dirty="0"/>
              <a:t>()</a:t>
            </a:r>
          </a:p>
          <a:p>
            <a:r>
              <a:rPr lang="en-US" dirty="0"/>
              <a:t>The data will be copied and the old data will be freed</a:t>
            </a:r>
          </a:p>
        </p:txBody>
      </p:sp>
      <p:sp>
        <p:nvSpPr>
          <p:cNvPr id="13" name="TextBox 12">
            <a:extLst>
              <a:ext uri="{FF2B5EF4-FFF2-40B4-BE49-F238E27FC236}">
                <a16:creationId xmlns:a16="http://schemas.microsoft.com/office/drawing/2014/main" id="{E75648AF-694A-139A-6A45-80D2A5F66340}"/>
              </a:ext>
            </a:extLst>
          </p:cNvPr>
          <p:cNvSpPr txBox="1"/>
          <p:nvPr/>
        </p:nvSpPr>
        <p:spPr>
          <a:xfrm>
            <a:off x="2491526" y="6204146"/>
            <a:ext cx="8584306" cy="369332"/>
          </a:xfrm>
          <a:prstGeom prst="rect">
            <a:avLst/>
          </a:prstGeom>
          <a:noFill/>
        </p:spPr>
        <p:txBody>
          <a:bodyPr wrap="square">
            <a:spAutoFit/>
          </a:bodyPr>
          <a:lstStyle/>
          <a:p>
            <a:r>
              <a:rPr lang="en-US" dirty="0"/>
              <a:t>https://www.w3schools.in/c-programming/</a:t>
            </a:r>
            <a:r>
              <a:rPr lang="en-US" dirty="0" err="1"/>
              <a:t>dynamic-memory-allocation#realloc-function</a:t>
            </a:r>
            <a:endParaRPr lang="en-US" dirty="0"/>
          </a:p>
        </p:txBody>
      </p:sp>
    </p:spTree>
    <p:extLst>
      <p:ext uri="{BB962C8B-B14F-4D97-AF65-F5344CB8AC3E}">
        <p14:creationId xmlns:p14="http://schemas.microsoft.com/office/powerpoint/2010/main" val="135446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1815882"/>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470930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222490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
        <p:nvSpPr>
          <p:cNvPr id="3" name="Title 2">
            <a:extLst>
              <a:ext uri="{FF2B5EF4-FFF2-40B4-BE49-F238E27FC236}">
                <a16:creationId xmlns:a16="http://schemas.microsoft.com/office/drawing/2014/main" id="{AE10143A-E0DD-5BEA-426B-392C435351CB}"/>
              </a:ext>
            </a:extLst>
          </p:cNvPr>
          <p:cNvSpPr>
            <a:spLocks noGrp="1"/>
          </p:cNvSpPr>
          <p:nvPr>
            <p:ph type="title"/>
          </p:nvPr>
        </p:nvSpPr>
        <p:spPr>
          <a:xfrm>
            <a:off x="838200" y="365125"/>
            <a:ext cx="5232523" cy="1325563"/>
          </a:xfrm>
        </p:spPr>
        <p:txBody>
          <a:bodyPr/>
          <a:lstStyle/>
          <a:p>
            <a:r>
              <a:rPr lang="en-US" dirty="0"/>
              <a:t>Using our "class"</a:t>
            </a:r>
          </a:p>
        </p:txBody>
      </p:sp>
    </p:spTree>
    <p:extLst>
      <p:ext uri="{BB962C8B-B14F-4D97-AF65-F5344CB8AC3E}">
        <p14:creationId xmlns:p14="http://schemas.microsoft.com/office/powerpoint/2010/main" val="68633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7" name="TextBox 6">
            <a:extLst>
              <a:ext uri="{FF2B5EF4-FFF2-40B4-BE49-F238E27FC236}">
                <a16:creationId xmlns:a16="http://schemas.microsoft.com/office/drawing/2014/main" id="{36721270-9AB7-BA34-95A3-57A05B6D1884}"/>
              </a:ext>
            </a:extLst>
          </p:cNvPr>
          <p:cNvSpPr txBox="1"/>
          <p:nvPr/>
        </p:nvSpPr>
        <p:spPr>
          <a:xfrm>
            <a:off x="873191" y="4627664"/>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404</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898376"/>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("Brian");</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print("Brian?",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("Brian"));</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if "Bob" in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print("Bob?",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("Bob"));</a:t>
            </a:r>
          </a:p>
          <a:p>
            <a:r>
              <a:rPr lang="en-US" sz="1400" b="1" dirty="0">
                <a:latin typeface="Courier New" panose="02070309020205020404" pitchFamily="49" charset="0"/>
                <a:cs typeface="Courier New" panose="02070309020205020404" pitchFamily="49" charset="0"/>
              </a:rPr>
              <a:t>else:</a:t>
            </a:r>
          </a:p>
          <a:p>
            <a:r>
              <a:rPr lang="en-US" sz="1400" b="1" dirty="0">
                <a:latin typeface="Courier New" panose="02070309020205020404" pitchFamily="49" charset="0"/>
                <a:cs typeface="Courier New" panose="02070309020205020404" pitchFamily="49" charset="0"/>
              </a:rPr>
              <a:t>    print("Bob? 404");</a:t>
            </a:r>
          </a:p>
        </p:txBody>
      </p:sp>
    </p:spTree>
    <p:extLst>
      <p:ext uri="{BB962C8B-B14F-4D97-AF65-F5344CB8AC3E}">
        <p14:creationId xmlns:p14="http://schemas.microsoft.com/office/powerpoint/2010/main" val="1153450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18576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*text;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18049" y="724772"/>
            <a:ext cx="5436070" cy="2677656"/>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latin typeface="Courier New" panose="02070309020205020404" pitchFamily="49" charset="0"/>
                <a:cs typeface="Courier New" panose="02070309020205020404" pitchFamily="49" charset="0"/>
              </a:rPr>
              <a:t>        free(cur-&gt;text);</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9" name="TextBox 8">
            <a:extLst>
              <a:ext uri="{FF2B5EF4-FFF2-40B4-BE49-F238E27FC236}">
                <a16:creationId xmlns:a16="http://schemas.microsoft.com/office/drawing/2014/main" id="{4B151CCB-B140-BA1C-6DB4-FCA7AF41B8D9}"/>
              </a:ext>
            </a:extLst>
          </p:cNvPr>
          <p:cNvSpPr txBox="1"/>
          <p:nvPr/>
        </p:nvSpPr>
        <p:spPr>
          <a:xfrm>
            <a:off x="1970576" y="6131955"/>
            <a:ext cx="8250848" cy="369332"/>
          </a:xfrm>
          <a:prstGeom prst="rect">
            <a:avLst/>
          </a:prstGeom>
          <a:noFill/>
        </p:spPr>
        <p:txBody>
          <a:bodyPr wrap="none" rtlCol="0">
            <a:spAutoFit/>
          </a:bodyPr>
          <a:lstStyle/>
          <a:p>
            <a:r>
              <a:rPr lang="en-US" dirty="0">
                <a:solidFill>
                  <a:srgbClr val="0070C0"/>
                </a:solidFill>
              </a:rPr>
              <a:t>Important: Free structures from the "leaves" inwards – free the actual structure *last*</a:t>
            </a:r>
          </a:p>
        </p:txBody>
      </p:sp>
    </p:spTree>
    <p:extLst>
      <p:ext uri="{BB962C8B-B14F-4D97-AF65-F5344CB8AC3E}">
        <p14:creationId xmlns:p14="http://schemas.microsoft.com/office/powerpoint/2010/main" val="15479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Freeing Dynamic Memory</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569512"/>
            <a:ext cx="609814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Destructor - del(</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pylist_del</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*cur, *next;</a:t>
            </a:r>
          </a:p>
          <a:p>
            <a:r>
              <a:rPr lang="en-US" sz="1600" b="1" dirty="0">
                <a:latin typeface="Courier New" panose="02070309020205020404" pitchFamily="49" charset="0"/>
                <a:cs typeface="Courier New" panose="02070309020205020404" pitchFamily="49" charset="0"/>
              </a:rPr>
              <a:t>    cur = self-&gt;head;</a:t>
            </a:r>
          </a:p>
          <a:p>
            <a:r>
              <a:rPr lang="en-US" sz="1600" b="1" dirty="0">
                <a:latin typeface="Courier New" panose="02070309020205020404" pitchFamily="49" charset="0"/>
                <a:cs typeface="Courier New" panose="02070309020205020404" pitchFamily="49" charset="0"/>
              </a:rPr>
              <a:t>    while(cur) {</a:t>
            </a:r>
          </a:p>
          <a:p>
            <a:r>
              <a:rPr lang="en-US" sz="1600" b="1" dirty="0">
                <a:latin typeface="Courier New" panose="02070309020205020404" pitchFamily="49" charset="0"/>
                <a:cs typeface="Courier New" panose="02070309020205020404" pitchFamily="49" charset="0"/>
              </a:rPr>
              <a:t>        free(cur-&gt;text);</a:t>
            </a:r>
          </a:p>
          <a:p>
            <a:r>
              <a:rPr lang="en-US" sz="1600" b="1" dirty="0">
                <a:solidFill>
                  <a:srgbClr val="0070C0"/>
                </a:solidFill>
                <a:latin typeface="Courier New" panose="02070309020205020404" pitchFamily="49" charset="0"/>
                <a:cs typeface="Courier New" panose="02070309020205020404" pitchFamily="49" charset="0"/>
              </a:rPr>
              <a:t>        next = cur-&gt;next;</a:t>
            </a:r>
          </a:p>
          <a:p>
            <a:r>
              <a:rPr lang="en-US" sz="1600" b="1" dirty="0">
                <a:solidFill>
                  <a:srgbClr val="0070C0"/>
                </a:solidFill>
                <a:latin typeface="Courier New" panose="02070309020205020404" pitchFamily="49" charset="0"/>
                <a:cs typeface="Courier New" panose="02070309020205020404" pitchFamily="49" charset="0"/>
              </a:rPr>
              <a:t>        free(cur);</a:t>
            </a:r>
          </a:p>
          <a:p>
            <a:r>
              <a:rPr lang="en-US" sz="1600" b="1" dirty="0">
                <a:latin typeface="Courier New" panose="02070309020205020404" pitchFamily="49" charset="0"/>
                <a:cs typeface="Courier New" panose="02070309020205020404" pitchFamily="49" charset="0"/>
              </a:rPr>
              <a:t>        cur = next;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free((void *)self);</a:t>
            </a:r>
          </a:p>
          <a:p>
            <a:r>
              <a:rPr lang="en-US" sz="16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F169514B-EC72-44DC-5EE2-94897CBFBB90}"/>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40C31037-E230-C47D-0799-6CB34E606723}"/>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1" name="Rectangle 10">
            <a:extLst>
              <a:ext uri="{FF2B5EF4-FFF2-40B4-BE49-F238E27FC236}">
                <a16:creationId xmlns:a16="http://schemas.microsoft.com/office/drawing/2014/main" id="{A9651839-E0D4-445D-C4C6-EFA8B0ECFD1F}"/>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2" name="Rectangle 11">
            <a:extLst>
              <a:ext uri="{FF2B5EF4-FFF2-40B4-BE49-F238E27FC236}">
                <a16:creationId xmlns:a16="http://schemas.microsoft.com/office/drawing/2014/main" id="{B433D4BF-D51F-FC6D-B4B9-B7A05FDBF88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3" name="Rectangle 12">
            <a:extLst>
              <a:ext uri="{FF2B5EF4-FFF2-40B4-BE49-F238E27FC236}">
                <a16:creationId xmlns:a16="http://schemas.microsoft.com/office/drawing/2014/main" id="{7F129D3A-956E-6A59-1C12-81E5FCA88CAB}"/>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E5D7FC4F-BD5B-B167-11FD-E45B17FE6D86}"/>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621C61AF-0A0E-D1FA-B5B4-7D93DBD2D47C}"/>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7" name="Rectangle 16">
            <a:extLst>
              <a:ext uri="{FF2B5EF4-FFF2-40B4-BE49-F238E27FC236}">
                <a16:creationId xmlns:a16="http://schemas.microsoft.com/office/drawing/2014/main" id="{E044B4F4-2505-B03A-51B7-F1E3AB41A507}"/>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8" name="Rectangle 17">
            <a:extLst>
              <a:ext uri="{FF2B5EF4-FFF2-40B4-BE49-F238E27FC236}">
                <a16:creationId xmlns:a16="http://schemas.microsoft.com/office/drawing/2014/main" id="{ED064F0A-6C7A-BD68-5F76-20AABD1D1C82}"/>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9" name="Rectangle 18">
            <a:extLst>
              <a:ext uri="{FF2B5EF4-FFF2-40B4-BE49-F238E27FC236}">
                <a16:creationId xmlns:a16="http://schemas.microsoft.com/office/drawing/2014/main" id="{9F028674-CA61-D845-7AF1-CEC17C5DC9C7}"/>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20" name="Rectangle 19">
            <a:extLst>
              <a:ext uri="{FF2B5EF4-FFF2-40B4-BE49-F238E27FC236}">
                <a16:creationId xmlns:a16="http://schemas.microsoft.com/office/drawing/2014/main" id="{6392488C-15BB-3414-D339-2745A0343ADD}"/>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21" name="Rectangle 20">
            <a:extLst>
              <a:ext uri="{FF2B5EF4-FFF2-40B4-BE49-F238E27FC236}">
                <a16:creationId xmlns:a16="http://schemas.microsoft.com/office/drawing/2014/main" id="{79EFE964-85D7-6830-5530-A1B30FE07C4B}"/>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2" name="Curved Connector 21">
            <a:extLst>
              <a:ext uri="{FF2B5EF4-FFF2-40B4-BE49-F238E27FC236}">
                <a16:creationId xmlns:a16="http://schemas.microsoft.com/office/drawing/2014/main" id="{2D23C241-42D7-1797-642C-57B7A50C3295}"/>
              </a:ext>
            </a:extLst>
          </p:cNvPr>
          <p:cNvCxnSpPr>
            <a:cxnSpLocks/>
            <a:endCxn id="8"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112CBCD-8A8C-B3FB-41EB-CB92F9FB36BE}"/>
              </a:ext>
            </a:extLst>
          </p:cNvPr>
          <p:cNvCxnSpPr>
            <a:cxnSpLocks/>
            <a:endCxn id="11"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859CC54-EC58-D9AD-9745-DDD1265829B1}"/>
              </a:ext>
            </a:extLst>
          </p:cNvPr>
          <p:cNvCxnSpPr>
            <a:cxnSpLocks/>
            <a:endCxn id="13" idx="0"/>
          </p:cNvCxnSpPr>
          <p:nvPr/>
        </p:nvCxnSpPr>
        <p:spPr>
          <a:xfrm rot="5400000">
            <a:off x="9223566" y="3634868"/>
            <a:ext cx="743866"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E0EBC60-7D63-92A6-07F8-2EF5223E439D}"/>
              </a:ext>
            </a:extLst>
          </p:cNvPr>
          <p:cNvCxnSpPr>
            <a:cxnSpLocks/>
            <a:endCxn id="17"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75B0CA9F-1830-B613-E9F7-C9C423B7CF2D}"/>
              </a:ext>
            </a:extLst>
          </p:cNvPr>
          <p:cNvCxnSpPr>
            <a:cxnSpLocks/>
            <a:endCxn id="16"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8A10636-569A-6574-8817-3A36F4CCF19C}"/>
              </a:ext>
            </a:extLst>
          </p:cNvPr>
          <p:cNvCxnSpPr>
            <a:cxnSpLocks/>
            <a:endCxn id="18"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0F9681-1084-FCE4-2D29-6C3BD2E51EFB}"/>
              </a:ext>
            </a:extLst>
          </p:cNvPr>
          <p:cNvSpPr txBox="1"/>
          <p:nvPr/>
        </p:nvSpPr>
        <p:spPr>
          <a:xfrm>
            <a:off x="3887273" y="2743379"/>
            <a:ext cx="817853" cy="400110"/>
          </a:xfrm>
          <a:prstGeom prst="rect">
            <a:avLst/>
          </a:prstGeom>
          <a:noFill/>
        </p:spPr>
        <p:txBody>
          <a:bodyPr wrap="none" rtlCol="0">
            <a:spAutoFit/>
          </a:bodyPr>
          <a:lstStyle/>
          <a:p>
            <a:r>
              <a:rPr lang="en-US" sz="2000" dirty="0">
                <a:solidFill>
                  <a:srgbClr val="FF0000"/>
                </a:solidFill>
              </a:rPr>
              <a:t>1, 3, 5</a:t>
            </a:r>
          </a:p>
        </p:txBody>
      </p:sp>
      <p:sp>
        <p:nvSpPr>
          <p:cNvPr id="41" name="TextBox 40">
            <a:extLst>
              <a:ext uri="{FF2B5EF4-FFF2-40B4-BE49-F238E27FC236}">
                <a16:creationId xmlns:a16="http://schemas.microsoft.com/office/drawing/2014/main" id="{B5E24AC9-4C0F-9DFB-3166-20077B651428}"/>
              </a:ext>
            </a:extLst>
          </p:cNvPr>
          <p:cNvSpPr txBox="1"/>
          <p:nvPr/>
        </p:nvSpPr>
        <p:spPr>
          <a:xfrm>
            <a:off x="8355756" y="1656776"/>
            <a:ext cx="340158" cy="461665"/>
          </a:xfrm>
          <a:prstGeom prst="rect">
            <a:avLst/>
          </a:prstGeom>
          <a:noFill/>
        </p:spPr>
        <p:txBody>
          <a:bodyPr wrap="none" rtlCol="0">
            <a:spAutoFit/>
          </a:bodyPr>
          <a:lstStyle/>
          <a:p>
            <a:r>
              <a:rPr lang="en-US" sz="2400" dirty="0">
                <a:solidFill>
                  <a:srgbClr val="FF0000"/>
                </a:solidFill>
              </a:rPr>
              <a:t>2</a:t>
            </a:r>
          </a:p>
        </p:txBody>
      </p:sp>
      <p:sp>
        <p:nvSpPr>
          <p:cNvPr id="42" name="TextBox 41">
            <a:extLst>
              <a:ext uri="{FF2B5EF4-FFF2-40B4-BE49-F238E27FC236}">
                <a16:creationId xmlns:a16="http://schemas.microsoft.com/office/drawing/2014/main" id="{9BD09FE8-BE76-E783-433B-361818878171}"/>
              </a:ext>
            </a:extLst>
          </p:cNvPr>
          <p:cNvSpPr txBox="1"/>
          <p:nvPr/>
        </p:nvSpPr>
        <p:spPr>
          <a:xfrm>
            <a:off x="10858142" y="2440062"/>
            <a:ext cx="340158" cy="461665"/>
          </a:xfrm>
          <a:prstGeom prst="rect">
            <a:avLst/>
          </a:prstGeom>
          <a:noFill/>
        </p:spPr>
        <p:txBody>
          <a:bodyPr wrap="none" rtlCol="0">
            <a:spAutoFit/>
          </a:bodyPr>
          <a:lstStyle/>
          <a:p>
            <a:r>
              <a:rPr lang="en-US" sz="2400" dirty="0">
                <a:solidFill>
                  <a:srgbClr val="FF0000"/>
                </a:solidFill>
              </a:rPr>
              <a:t>3</a:t>
            </a:r>
          </a:p>
        </p:txBody>
      </p:sp>
      <p:sp>
        <p:nvSpPr>
          <p:cNvPr id="43" name="TextBox 42">
            <a:extLst>
              <a:ext uri="{FF2B5EF4-FFF2-40B4-BE49-F238E27FC236}">
                <a16:creationId xmlns:a16="http://schemas.microsoft.com/office/drawing/2014/main" id="{C6FC3B55-2143-616D-12F6-DA357863DE8C}"/>
              </a:ext>
            </a:extLst>
          </p:cNvPr>
          <p:cNvSpPr txBox="1"/>
          <p:nvPr/>
        </p:nvSpPr>
        <p:spPr>
          <a:xfrm>
            <a:off x="8716702" y="2386689"/>
            <a:ext cx="340158" cy="461665"/>
          </a:xfrm>
          <a:prstGeom prst="rect">
            <a:avLst/>
          </a:prstGeom>
          <a:noFill/>
        </p:spPr>
        <p:txBody>
          <a:bodyPr wrap="none" rtlCol="0">
            <a:spAutoFit/>
          </a:bodyPr>
          <a:lstStyle/>
          <a:p>
            <a:r>
              <a:rPr lang="en-US" sz="2400" dirty="0">
                <a:solidFill>
                  <a:srgbClr val="FF0000"/>
                </a:solidFill>
              </a:rPr>
              <a:t>4</a:t>
            </a:r>
          </a:p>
        </p:txBody>
      </p:sp>
      <p:sp>
        <p:nvSpPr>
          <p:cNvPr id="44" name="TextBox 43">
            <a:extLst>
              <a:ext uri="{FF2B5EF4-FFF2-40B4-BE49-F238E27FC236}">
                <a16:creationId xmlns:a16="http://schemas.microsoft.com/office/drawing/2014/main" id="{3A89FC9D-A776-C859-9AE3-471F3F40C27F}"/>
              </a:ext>
            </a:extLst>
          </p:cNvPr>
          <p:cNvSpPr txBox="1"/>
          <p:nvPr/>
        </p:nvSpPr>
        <p:spPr>
          <a:xfrm>
            <a:off x="10882206" y="3779571"/>
            <a:ext cx="340158" cy="461665"/>
          </a:xfrm>
          <a:prstGeom prst="rect">
            <a:avLst/>
          </a:prstGeom>
          <a:noFill/>
        </p:spPr>
        <p:txBody>
          <a:bodyPr wrap="none" rtlCol="0">
            <a:spAutoFit/>
          </a:bodyPr>
          <a:lstStyle/>
          <a:p>
            <a:r>
              <a:rPr lang="en-US" sz="2400" dirty="0">
                <a:solidFill>
                  <a:srgbClr val="FF0000"/>
                </a:solidFill>
              </a:rPr>
              <a:t>5</a:t>
            </a:r>
          </a:p>
        </p:txBody>
      </p:sp>
      <p:sp>
        <p:nvSpPr>
          <p:cNvPr id="45" name="TextBox 44">
            <a:extLst>
              <a:ext uri="{FF2B5EF4-FFF2-40B4-BE49-F238E27FC236}">
                <a16:creationId xmlns:a16="http://schemas.microsoft.com/office/drawing/2014/main" id="{C094ABCF-0372-E842-45A5-02B84CFC7F29}"/>
              </a:ext>
            </a:extLst>
          </p:cNvPr>
          <p:cNvSpPr txBox="1"/>
          <p:nvPr/>
        </p:nvSpPr>
        <p:spPr>
          <a:xfrm>
            <a:off x="8740766" y="3710156"/>
            <a:ext cx="340158" cy="461665"/>
          </a:xfrm>
          <a:prstGeom prst="rect">
            <a:avLst/>
          </a:prstGeom>
          <a:noFill/>
        </p:spPr>
        <p:txBody>
          <a:bodyPr wrap="none" rtlCol="0">
            <a:spAutoFit/>
          </a:bodyPr>
          <a:lstStyle/>
          <a:p>
            <a:r>
              <a:rPr lang="en-US" sz="2400" dirty="0">
                <a:solidFill>
                  <a:srgbClr val="FF0000"/>
                </a:solidFill>
              </a:rPr>
              <a:t>6</a:t>
            </a:r>
          </a:p>
        </p:txBody>
      </p:sp>
      <p:sp>
        <p:nvSpPr>
          <p:cNvPr id="46" name="TextBox 45">
            <a:extLst>
              <a:ext uri="{FF2B5EF4-FFF2-40B4-BE49-F238E27FC236}">
                <a16:creationId xmlns:a16="http://schemas.microsoft.com/office/drawing/2014/main" id="{6F1B38AE-EC3E-30C5-80AB-B321AE81509C}"/>
              </a:ext>
            </a:extLst>
          </p:cNvPr>
          <p:cNvSpPr txBox="1"/>
          <p:nvPr/>
        </p:nvSpPr>
        <p:spPr>
          <a:xfrm>
            <a:off x="6335100" y="3306900"/>
            <a:ext cx="340158" cy="461665"/>
          </a:xfrm>
          <a:prstGeom prst="rect">
            <a:avLst/>
          </a:prstGeom>
          <a:noFill/>
        </p:spPr>
        <p:txBody>
          <a:bodyPr wrap="none" rtlCol="0">
            <a:spAutoFit/>
          </a:bodyPr>
          <a:lstStyle/>
          <a:p>
            <a:r>
              <a:rPr lang="en-US" sz="2400" dirty="0">
                <a:solidFill>
                  <a:srgbClr val="FF0000"/>
                </a:solidFill>
              </a:rPr>
              <a:t>7</a:t>
            </a:r>
          </a:p>
        </p:txBody>
      </p:sp>
      <p:sp>
        <p:nvSpPr>
          <p:cNvPr id="47" name="TextBox 46">
            <a:extLst>
              <a:ext uri="{FF2B5EF4-FFF2-40B4-BE49-F238E27FC236}">
                <a16:creationId xmlns:a16="http://schemas.microsoft.com/office/drawing/2014/main" id="{89351A10-FD2D-10D0-9296-030DF0CC5403}"/>
              </a:ext>
            </a:extLst>
          </p:cNvPr>
          <p:cNvSpPr txBox="1"/>
          <p:nvPr/>
        </p:nvSpPr>
        <p:spPr>
          <a:xfrm>
            <a:off x="3126216" y="3254395"/>
            <a:ext cx="817853" cy="400110"/>
          </a:xfrm>
          <a:prstGeom prst="rect">
            <a:avLst/>
          </a:prstGeom>
          <a:noFill/>
        </p:spPr>
        <p:txBody>
          <a:bodyPr wrap="none" rtlCol="0">
            <a:spAutoFit/>
          </a:bodyPr>
          <a:lstStyle/>
          <a:p>
            <a:r>
              <a:rPr lang="en-US" sz="2000" dirty="0">
                <a:solidFill>
                  <a:srgbClr val="FF0000"/>
                </a:solidFill>
              </a:rPr>
              <a:t>2, 4, 6</a:t>
            </a:r>
          </a:p>
        </p:txBody>
      </p:sp>
      <p:sp>
        <p:nvSpPr>
          <p:cNvPr id="48" name="TextBox 47">
            <a:extLst>
              <a:ext uri="{FF2B5EF4-FFF2-40B4-BE49-F238E27FC236}">
                <a16:creationId xmlns:a16="http://schemas.microsoft.com/office/drawing/2014/main" id="{96F7F685-75F6-1918-6CB6-F9649EF8D594}"/>
              </a:ext>
            </a:extLst>
          </p:cNvPr>
          <p:cNvSpPr txBox="1"/>
          <p:nvPr/>
        </p:nvSpPr>
        <p:spPr>
          <a:xfrm>
            <a:off x="3786814" y="3968346"/>
            <a:ext cx="314510" cy="400110"/>
          </a:xfrm>
          <a:prstGeom prst="rect">
            <a:avLst/>
          </a:prstGeom>
          <a:noFill/>
        </p:spPr>
        <p:txBody>
          <a:bodyPr wrap="none" rtlCol="0">
            <a:spAutoFit/>
          </a:bodyPr>
          <a:lstStyle/>
          <a:p>
            <a:r>
              <a:rPr lang="en-US" sz="2000" dirty="0">
                <a:solidFill>
                  <a:srgbClr val="FF0000"/>
                </a:solidFill>
              </a:rPr>
              <a:t>7</a:t>
            </a:r>
          </a:p>
        </p:txBody>
      </p:sp>
      <p:sp>
        <p:nvSpPr>
          <p:cNvPr id="50" name="TextBox 49">
            <a:extLst>
              <a:ext uri="{FF2B5EF4-FFF2-40B4-BE49-F238E27FC236}">
                <a16:creationId xmlns:a16="http://schemas.microsoft.com/office/drawing/2014/main" id="{63E31DC8-4E81-CEC8-90C3-E5A587D94849}"/>
              </a:ext>
            </a:extLst>
          </p:cNvPr>
          <p:cNvSpPr txBox="1"/>
          <p:nvPr/>
        </p:nvSpPr>
        <p:spPr>
          <a:xfrm>
            <a:off x="838201" y="5097071"/>
            <a:ext cx="4999598" cy="923330"/>
          </a:xfrm>
          <a:prstGeom prst="rect">
            <a:avLst/>
          </a:prstGeom>
          <a:noFill/>
        </p:spPr>
        <p:txBody>
          <a:bodyPr wrap="square" rtlCol="0">
            <a:spAutoFit/>
          </a:bodyPr>
          <a:lstStyle/>
          <a:p>
            <a:r>
              <a:rPr lang="en-US" dirty="0"/>
              <a:t>Even the order of </a:t>
            </a:r>
            <a:r>
              <a:rPr lang="en-US" dirty="0">
                <a:solidFill>
                  <a:srgbClr val="0070C0"/>
                </a:solidFill>
              </a:rPr>
              <a:t>next-&gt;cur-&gt;next</a:t>
            </a:r>
            <a:r>
              <a:rPr lang="en-US" dirty="0"/>
              <a:t> and the </a:t>
            </a:r>
            <a:r>
              <a:rPr lang="en-US" dirty="0">
                <a:solidFill>
                  <a:srgbClr val="0070C0"/>
                </a:solidFill>
              </a:rPr>
              <a:t>free(cur) </a:t>
            </a:r>
            <a:r>
              <a:rPr lang="en-US" dirty="0"/>
              <a:t>matters because once free() is called, you should assume the data is gone or zeroed out</a:t>
            </a:r>
          </a:p>
        </p:txBody>
      </p:sp>
      <p:sp>
        <p:nvSpPr>
          <p:cNvPr id="60" name="TextBox 59">
            <a:extLst>
              <a:ext uri="{FF2B5EF4-FFF2-40B4-BE49-F238E27FC236}">
                <a16:creationId xmlns:a16="http://schemas.microsoft.com/office/drawing/2014/main" id="{14802F19-FF2A-C66E-807E-C8CA234A01CC}"/>
              </a:ext>
            </a:extLst>
          </p:cNvPr>
          <p:cNvSpPr txBox="1"/>
          <p:nvPr/>
        </p:nvSpPr>
        <p:spPr>
          <a:xfrm>
            <a:off x="10858142" y="1087747"/>
            <a:ext cx="340158" cy="461665"/>
          </a:xfrm>
          <a:prstGeom prst="rect">
            <a:avLst/>
          </a:prstGeom>
          <a:noFill/>
        </p:spPr>
        <p:txBody>
          <a:bodyPr wrap="none" rtlCol="0">
            <a:spAutoFit/>
          </a:bodyPr>
          <a:lstStyle/>
          <a:p>
            <a:r>
              <a:rPr lang="en-US" sz="2400" dirty="0">
                <a:solidFill>
                  <a:srgbClr val="FF0000"/>
                </a:solidFill>
              </a:rPr>
              <a:t>1</a:t>
            </a:r>
          </a:p>
        </p:txBody>
      </p:sp>
    </p:spTree>
    <p:extLst>
      <p:ext uri="{BB962C8B-B14F-4D97-AF65-F5344CB8AC3E}">
        <p14:creationId xmlns:p14="http://schemas.microsoft.com/office/powerpoint/2010/main" val="350530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Printing a list</a:t>
            </a:r>
          </a:p>
        </p:txBody>
      </p:sp>
      <p:sp>
        <p:nvSpPr>
          <p:cNvPr id="4" name="TextBox 3">
            <a:extLst>
              <a:ext uri="{FF2B5EF4-FFF2-40B4-BE49-F238E27FC236}">
                <a16:creationId xmlns:a16="http://schemas.microsoft.com/office/drawing/2014/main" id="{3F752239-11FF-989F-D3D8-242D0A14ED4D}"/>
              </a:ext>
            </a:extLst>
          </p:cNvPr>
          <p:cNvSpPr txBox="1"/>
          <p:nvPr/>
        </p:nvSpPr>
        <p:spPr>
          <a:xfrm>
            <a:off x="817142" y="1890937"/>
            <a:ext cx="6474661" cy="3293209"/>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About 10 lines of code */</a:t>
            </a:r>
          </a:p>
          <a:p>
            <a:r>
              <a:rPr lang="en-US" sz="1600" b="1" dirty="0">
                <a:latin typeface="Courier New" panose="02070309020205020404" pitchFamily="49" charset="0"/>
                <a:cs typeface="Courier New" panose="02070309020205020404" pitchFamily="49" charset="0"/>
              </a:rPr>
              <a:t>       The output should match Python's</a:t>
            </a:r>
          </a:p>
          <a:p>
            <a:r>
              <a:rPr lang="en-US" sz="1600" b="1" dirty="0">
                <a:latin typeface="Courier New" panose="02070309020205020404" pitchFamily="49" charset="0"/>
                <a:cs typeface="Courier New" panose="02070309020205020404" pitchFamily="49" charset="0"/>
              </a:rPr>
              <a:t>       list output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['Hello world', 'Catch phrase']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Use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 cleverly, *not* string</a:t>
            </a:r>
          </a:p>
          <a:p>
            <a:r>
              <a:rPr lang="en-US" sz="1600" b="1" dirty="0">
                <a:latin typeface="Courier New" panose="02070309020205020404" pitchFamily="49" charset="0"/>
                <a:cs typeface="Courier New" panose="02070309020205020404" pitchFamily="49" charset="0"/>
              </a:rPr>
              <a:t>	concatenation since this is C, not Python.</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63E31DC8-4E81-CEC8-90C3-E5A587D94849}"/>
              </a:ext>
            </a:extLst>
          </p:cNvPr>
          <p:cNvSpPr txBox="1"/>
          <p:nvPr/>
        </p:nvSpPr>
        <p:spPr>
          <a:xfrm>
            <a:off x="2470483" y="5384395"/>
            <a:ext cx="8587156" cy="923330"/>
          </a:xfrm>
          <a:prstGeom prst="rect">
            <a:avLst/>
          </a:prstGeom>
          <a:noFill/>
        </p:spPr>
        <p:txBody>
          <a:bodyPr wrap="square" rtlCol="0">
            <a:spAutoFit/>
          </a:bodyPr>
          <a:lstStyle/>
          <a:p>
            <a:r>
              <a:rPr lang="en-US" dirty="0"/>
              <a:t>Remember that unlike Python's print() which always includes a newline, C's </a:t>
            </a:r>
            <a:r>
              <a:rPr lang="en-US" dirty="0" err="1"/>
              <a:t>printf</a:t>
            </a:r>
            <a:r>
              <a:rPr lang="en-US" dirty="0"/>
              <a:t>() only adds a newline (\n) if you include it in the format string.  So it is easy to print "long lines" with no line breaks with for loops in C. </a:t>
            </a:r>
          </a:p>
        </p:txBody>
      </p:sp>
      <p:sp>
        <p:nvSpPr>
          <p:cNvPr id="3" name="TextBox 2">
            <a:extLst>
              <a:ext uri="{FF2B5EF4-FFF2-40B4-BE49-F238E27FC236}">
                <a16:creationId xmlns:a16="http://schemas.microsoft.com/office/drawing/2014/main" id="{7A45C032-87EC-D9B2-CFB4-1EEC4968339E}"/>
              </a:ext>
            </a:extLst>
          </p:cNvPr>
          <p:cNvSpPr txBox="1"/>
          <p:nvPr/>
        </p:nvSpPr>
        <p:spPr>
          <a:xfrm>
            <a:off x="7291804" y="2524878"/>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Tree>
    <p:extLst>
      <p:ext uri="{BB962C8B-B14F-4D97-AF65-F5344CB8AC3E}">
        <p14:creationId xmlns:p14="http://schemas.microsoft.com/office/powerpoint/2010/main" val="1255038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More 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 Review: Chapter 6 lectures and assignments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lst.index</a:t>
            </a:r>
            <a:r>
              <a:rPr lang="en-US" sz="1600" b="1" dirty="0">
                <a:latin typeface="Courier New" panose="02070309020205020404" pitchFamily="49" charset="0"/>
                <a:cs typeface="Courier New" panose="02070309020205020404" pitchFamily="49" charset="0"/>
              </a:rPr>
              <a:t>("Hello world") – if not found -1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pylist_index</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Seven or so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73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3" name="Title 2">
            <a:extLst>
              <a:ext uri="{FF2B5EF4-FFF2-40B4-BE49-F238E27FC236}">
                <a16:creationId xmlns:a16="http://schemas.microsoft.com/office/drawing/2014/main" id="{014B298A-06AE-995C-5042-F9F508D31899}"/>
              </a:ext>
            </a:extLst>
          </p:cNvPr>
          <p:cNvSpPr>
            <a:spLocks noGrp="1"/>
          </p:cNvSpPr>
          <p:nvPr>
            <p:ph type="title"/>
          </p:nvPr>
        </p:nvSpPr>
        <p:spPr>
          <a:xfrm>
            <a:off x="838200" y="365125"/>
            <a:ext cx="4616116" cy="1325563"/>
          </a:xfrm>
        </p:spPr>
        <p:txBody>
          <a:bodyPr/>
          <a:lstStyle/>
          <a:p>
            <a:r>
              <a:rPr lang="en-US" dirty="0"/>
              <a:t>Using our class</a:t>
            </a:r>
          </a:p>
        </p:txBody>
      </p:sp>
      <p:sp>
        <p:nvSpPr>
          <p:cNvPr id="5" name="Content Placeholder 4">
            <a:extLst>
              <a:ext uri="{FF2B5EF4-FFF2-40B4-BE49-F238E27FC236}">
                <a16:creationId xmlns:a16="http://schemas.microsoft.com/office/drawing/2014/main" id="{9B929A90-2963-2FCF-A34F-2F1C3B8CFF74}"/>
              </a:ext>
            </a:extLst>
          </p:cNvPr>
          <p:cNvSpPr>
            <a:spLocks noGrp="1"/>
          </p:cNvSpPr>
          <p:nvPr>
            <p:ph idx="1"/>
          </p:nvPr>
        </p:nvSpPr>
        <p:spPr>
          <a:xfrm>
            <a:off x="838200" y="1825625"/>
            <a:ext cx="4728411" cy="4351338"/>
          </a:xfrm>
        </p:spPr>
        <p:txBody>
          <a:bodyPr/>
          <a:lstStyle/>
          <a:p>
            <a:r>
              <a:rPr lang="en-US" dirty="0"/>
              <a:t>This is almost line for line identical to the Python version of this code</a:t>
            </a:r>
          </a:p>
          <a:p>
            <a:r>
              <a:rPr lang="en-US" dirty="0"/>
              <a:t>The output is also pretty much identical</a:t>
            </a:r>
          </a:p>
        </p:txBody>
      </p:sp>
    </p:spTree>
    <p:extLst>
      <p:ext uri="{BB962C8B-B14F-4D97-AF65-F5344CB8AC3E}">
        <p14:creationId xmlns:p14="http://schemas.microsoft.com/office/powerpoint/2010/main" val="342774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556274-5FAB-FA80-D5BC-7FB8B7B8096A}"/>
              </a:ext>
            </a:extLst>
          </p:cNvPr>
          <p:cNvSpPr txBox="1"/>
          <p:nvPr/>
        </p:nvSpPr>
        <p:spPr>
          <a:xfrm>
            <a:off x="406416" y="6185098"/>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cc_03_04.py</a:t>
            </a:r>
          </a:p>
        </p:txBody>
      </p:sp>
      <p:sp>
        <p:nvSpPr>
          <p:cNvPr id="9" name="TextBox 8">
            <a:extLst>
              <a:ext uri="{FF2B5EF4-FFF2-40B4-BE49-F238E27FC236}">
                <a16:creationId xmlns:a16="http://schemas.microsoft.com/office/drawing/2014/main" id="{09282239-7F25-6D45-90B0-5E2D10115412}"/>
              </a:ext>
            </a:extLst>
          </p:cNvPr>
          <p:cNvSpPr txBox="1"/>
          <p:nvPr/>
        </p:nvSpPr>
        <p:spPr>
          <a:xfrm>
            <a:off x="1478498" y="1975752"/>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"W"</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["y"] = "B"</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["c"] = "C"</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 = "D"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print("z=",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("z", 404))</a:t>
            </a:r>
          </a:p>
          <a:p>
            <a:r>
              <a:rPr lang="en-US" sz="1400" b="1" dirty="0">
                <a:latin typeface="Courier New" panose="02070309020205020404" pitchFamily="49" charset="0"/>
                <a:cs typeface="Courier New" panose="02070309020205020404" pitchFamily="49" charset="0"/>
              </a:rPr>
              <a:t>print("x=",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("x", 404))</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for key in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print(key+"="+</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[key])</a:t>
            </a:r>
          </a:p>
        </p:txBody>
      </p:sp>
      <p:sp>
        <p:nvSpPr>
          <p:cNvPr id="3" name="Title 2">
            <a:extLst>
              <a:ext uri="{FF2B5EF4-FFF2-40B4-BE49-F238E27FC236}">
                <a16:creationId xmlns:a16="http://schemas.microsoft.com/office/drawing/2014/main" id="{55FD8E2D-7BD5-527E-BD13-EBD71D9C7762}"/>
              </a:ext>
            </a:extLst>
          </p:cNvPr>
          <p:cNvSpPr>
            <a:spLocks noGrp="1"/>
          </p:cNvSpPr>
          <p:nvPr>
            <p:ph type="title"/>
          </p:nvPr>
        </p:nvSpPr>
        <p:spPr/>
        <p:txBody>
          <a:bodyPr/>
          <a:lstStyle/>
          <a:p>
            <a:r>
              <a:rPr lang="en-US" dirty="0"/>
              <a:t>Python Dictionary</a:t>
            </a:r>
          </a:p>
        </p:txBody>
      </p:sp>
      <p:sp>
        <p:nvSpPr>
          <p:cNvPr id="8" name="TextBox 7">
            <a:extLst>
              <a:ext uri="{FF2B5EF4-FFF2-40B4-BE49-F238E27FC236}">
                <a16:creationId xmlns:a16="http://schemas.microsoft.com/office/drawing/2014/main" id="{0BC6F090-787D-1E61-49EB-540C85F5AB5B}"/>
              </a:ext>
            </a:extLst>
          </p:cNvPr>
          <p:cNvSpPr txBox="1"/>
          <p:nvPr/>
        </p:nvSpPr>
        <p:spPr>
          <a:xfrm>
            <a:off x="6821510" y="1785144"/>
            <a:ext cx="4657858"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 4</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x= 404</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Tree>
    <p:extLst>
      <p:ext uri="{BB962C8B-B14F-4D97-AF65-F5344CB8AC3E}">
        <p14:creationId xmlns:p14="http://schemas.microsoft.com/office/powerpoint/2010/main" val="70782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8049" y="1445339"/>
            <a:ext cx="8024954" cy="504753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=%d\n",</a:t>
            </a:r>
            <a:r>
              <a:rPr lang="en-US" sz="1400" b="1" dirty="0" err="1">
                <a:latin typeface="Courier New" panose="02070309020205020404" pitchFamily="49" charset="0"/>
                <a:cs typeface="Courier New" panose="02070309020205020404" pitchFamily="49" charset="0"/>
              </a:rPr>
              <a:t>pydict_len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("z=%s\n",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("x=%s\n",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\n");</a:t>
            </a:r>
          </a:p>
          <a:p>
            <a:r>
              <a:rPr lang="en-US" sz="1400" b="1" dirty="0">
                <a:latin typeface="Courier New" panose="02070309020205020404" pitchFamily="49" charset="0"/>
                <a:cs typeface="Courier New" panose="02070309020205020404" pitchFamily="49" charset="0"/>
              </a:rPr>
              <a:t>    for(struct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 cur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-&gt;head; cur != NULL ; cur = cur-&gt;next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("%s=%s\n", cur-&gt;key, cur-&gt;value);</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DAD32A3B-C5F8-D18A-C103-9DBD33329A2D}"/>
              </a:ext>
            </a:extLst>
          </p:cNvPr>
          <p:cNvSpPr txBox="1"/>
          <p:nvPr/>
        </p:nvSpPr>
        <p:spPr>
          <a:xfrm>
            <a:off x="6821510" y="1785144"/>
            <a:ext cx="4657859"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=4</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x=(null)</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
        <p:nvSpPr>
          <p:cNvPr id="3" name="Title 2">
            <a:extLst>
              <a:ext uri="{FF2B5EF4-FFF2-40B4-BE49-F238E27FC236}">
                <a16:creationId xmlns:a16="http://schemas.microsoft.com/office/drawing/2014/main" id="{3442E912-8958-5742-118F-DEED8C3FEAF6}"/>
              </a:ext>
            </a:extLst>
          </p:cNvPr>
          <p:cNvSpPr>
            <a:spLocks noGrp="1"/>
          </p:cNvSpPr>
          <p:nvPr>
            <p:ph type="title"/>
          </p:nvPr>
        </p:nvSpPr>
        <p:spPr/>
        <p:txBody>
          <a:bodyPr/>
          <a:lstStyle/>
          <a:p>
            <a:pPr algn="r"/>
            <a:r>
              <a:rPr lang="en-US" dirty="0"/>
              <a:t>C Dictionary</a:t>
            </a:r>
          </a:p>
        </p:txBody>
      </p:sp>
    </p:spTree>
    <p:extLst>
      <p:ext uri="{BB962C8B-B14F-4D97-AF65-F5344CB8AC3E}">
        <p14:creationId xmlns:p14="http://schemas.microsoft.com/office/powerpoint/2010/main" val="256951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401205"/>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solidFill>
                  <a:srgbClr val="0070C0"/>
                </a:solidFill>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56686" y="590971"/>
            <a:ext cx="5436070" cy="2893100"/>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solidFill>
                  <a:srgbClr val="0070C0"/>
                </a:solidFill>
                <a:latin typeface="Courier New" panose="02070309020205020404" pitchFamily="49" charset="0"/>
                <a:cs typeface="Courier New" panose="02070309020205020404" pitchFamily="49" charset="0"/>
              </a:rPr>
              <a:t>        free(cur-&gt;key);</a:t>
            </a:r>
          </a:p>
          <a:p>
            <a:r>
              <a:rPr lang="en-US" sz="1400" b="1" dirty="0">
                <a:latin typeface="Courier New" panose="02070309020205020404" pitchFamily="49" charset="0"/>
                <a:cs typeface="Courier New" panose="02070309020205020404" pitchFamily="49" charset="0"/>
              </a:rPr>
              <a:t>        free(cur-&gt;value);</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5" name="Rectangle 4">
            <a:extLst>
              <a:ext uri="{FF2B5EF4-FFF2-40B4-BE49-F238E27FC236}">
                <a16:creationId xmlns:a16="http://schemas.microsoft.com/office/drawing/2014/main" id="{B3FB428C-9A9C-3619-7017-4AFE5E1B72DA}"/>
              </a:ext>
            </a:extLst>
          </p:cNvPr>
          <p:cNvSpPr/>
          <p:nvPr/>
        </p:nvSpPr>
        <p:spPr>
          <a:xfrm>
            <a:off x="6874990" y="37619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6" name="Rectangle 5">
            <a:extLst>
              <a:ext uri="{FF2B5EF4-FFF2-40B4-BE49-F238E27FC236}">
                <a16:creationId xmlns:a16="http://schemas.microsoft.com/office/drawing/2014/main" id="{EC2BB671-8275-C71D-F0AD-FFCDB800A130}"/>
              </a:ext>
            </a:extLst>
          </p:cNvPr>
          <p:cNvSpPr/>
          <p:nvPr/>
        </p:nvSpPr>
        <p:spPr>
          <a:xfrm>
            <a:off x="6862700" y="45615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61E89F7-9A75-C3F5-6B29-1DACC7A528B2}"/>
              </a:ext>
            </a:extLst>
          </p:cNvPr>
          <p:cNvSpPr/>
          <p:nvPr/>
        </p:nvSpPr>
        <p:spPr>
          <a:xfrm>
            <a:off x="9079906" y="364502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8" name="Curved Connector 7">
            <a:extLst>
              <a:ext uri="{FF2B5EF4-FFF2-40B4-BE49-F238E27FC236}">
                <a16:creationId xmlns:a16="http://schemas.microsoft.com/office/drawing/2014/main" id="{CA4AB8CC-6847-42F5-C964-F78B17C86CF9}"/>
              </a:ext>
            </a:extLst>
          </p:cNvPr>
          <p:cNvCxnSpPr>
            <a:cxnSpLocks/>
            <a:endCxn id="7" idx="1"/>
          </p:cNvCxnSpPr>
          <p:nvPr/>
        </p:nvCxnSpPr>
        <p:spPr>
          <a:xfrm flipV="1">
            <a:off x="8018761" y="3828596"/>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B0BB83-76F1-F09A-E454-DF51B94FE8AD}"/>
              </a:ext>
            </a:extLst>
          </p:cNvPr>
          <p:cNvSpPr/>
          <p:nvPr/>
        </p:nvSpPr>
        <p:spPr>
          <a:xfrm>
            <a:off x="6874990" y="416222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3" name="Rectangle 12">
            <a:extLst>
              <a:ext uri="{FF2B5EF4-FFF2-40B4-BE49-F238E27FC236}">
                <a16:creationId xmlns:a16="http://schemas.microsoft.com/office/drawing/2014/main" id="{13B3ED4F-C882-D370-FF1A-D4F562B54D7D}"/>
              </a:ext>
            </a:extLst>
          </p:cNvPr>
          <p:cNvSpPr/>
          <p:nvPr/>
        </p:nvSpPr>
        <p:spPr>
          <a:xfrm>
            <a:off x="9079906" y="4378937"/>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14" name="Curved Connector 13">
            <a:extLst>
              <a:ext uri="{FF2B5EF4-FFF2-40B4-BE49-F238E27FC236}">
                <a16:creationId xmlns:a16="http://schemas.microsoft.com/office/drawing/2014/main" id="{02462D5A-89D0-AD18-751F-2F0287121F04}"/>
              </a:ext>
            </a:extLst>
          </p:cNvPr>
          <p:cNvCxnSpPr>
            <a:cxnSpLocks/>
            <a:endCxn id="13" idx="1"/>
          </p:cNvCxnSpPr>
          <p:nvPr/>
        </p:nvCxnSpPr>
        <p:spPr>
          <a:xfrm>
            <a:off x="8018761" y="4358547"/>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70666-007B-731C-EF29-5F9126EAEEC8}"/>
              </a:ext>
            </a:extLst>
          </p:cNvPr>
          <p:cNvSpPr txBox="1"/>
          <p:nvPr/>
        </p:nvSpPr>
        <p:spPr>
          <a:xfrm>
            <a:off x="6511233" y="5337750"/>
            <a:ext cx="4588115" cy="116955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5363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pydict_len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{'z': 'W', 'y': 'B', 'c': 'C', 'a': 'D'}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pydict_print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681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A Reusable Method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458868"/>
            <a:ext cx="9670962" cy="550920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Six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x.get</a:t>
            </a:r>
            <a:r>
              <a:rPr lang="en-US" sz="1600" b="1" dirty="0">
                <a:latin typeface="Courier New" panose="02070309020205020404" pitchFamily="49" charset="0"/>
                <a:cs typeface="Courier New" panose="02070309020205020404" pitchFamily="49" charset="0"/>
              </a:rPr>
              <a:t>(key) - Returns NULL if not found */</a:t>
            </a:r>
          </a:p>
          <a:p>
            <a:r>
              <a:rPr lang="en-US" sz="1600" b="1" dirty="0">
                <a:latin typeface="Courier New" panose="02070309020205020404" pitchFamily="49" charset="0"/>
                <a:cs typeface="Courier New" panose="02070309020205020404" pitchFamily="49" charset="0"/>
              </a:rPr>
              <a:t>char* </a:t>
            </a:r>
            <a:r>
              <a:rPr lang="en-US" sz="1600" b="1" dirty="0" err="1">
                <a:latin typeface="Courier New" panose="02070309020205020404" pitchFamily="49" charset="0"/>
                <a:cs typeface="Courier New" panose="02070309020205020404" pitchFamily="49" charset="0"/>
              </a:rPr>
              <a:t>pydict_get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*entry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 Two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x[key] = value; Insert or replace the value associated with a key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pydict_put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 char *value)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if ( old != NULL )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 else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004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0522-3753-242F-04E8-29854B378FB4}"/>
              </a:ext>
            </a:extLst>
          </p:cNvPr>
          <p:cNvSpPr>
            <a:spLocks noGrp="1"/>
          </p:cNvSpPr>
          <p:nvPr>
            <p:ph type="title"/>
          </p:nvPr>
        </p:nvSpPr>
        <p:spPr/>
        <p:txBody>
          <a:bodyPr/>
          <a:lstStyle/>
          <a:p>
            <a:pPr algn="r"/>
            <a:r>
              <a:rPr lang="en-US" dirty="0"/>
              <a:t>Building a Dictionary</a:t>
            </a:r>
          </a:p>
        </p:txBody>
      </p: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struct </a:t>
            </a:r>
            <a:r>
              <a:rPr lang="en-US" sz="1400" b="1" dirty="0" err="1">
                <a:solidFill>
                  <a:srgbClr val="0070C0"/>
                </a:solidFill>
                <a:latin typeface="Courier New" panose="02070309020205020404" pitchFamily="49" charset="0"/>
                <a:cs typeface="Courier New" panose="02070309020205020404" pitchFamily="49" charset="0"/>
              </a:rPr>
              <a:t>pydict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pydict_new</a:t>
            </a:r>
            <a:r>
              <a:rPr lang="en-US" sz="1400" b="1" dirty="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7102875" y="192692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7102875" y="232720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6" name="Curved Connector 25">
            <a:extLst>
              <a:ext uri="{FF2B5EF4-FFF2-40B4-BE49-F238E27FC236}">
                <a16:creationId xmlns:a16="http://schemas.microsoft.com/office/drawing/2014/main" id="{5B1125AF-0418-4C1E-7144-41CE809049A8}"/>
              </a:ext>
            </a:extLst>
          </p:cNvPr>
          <p:cNvCxnSpPr>
            <a:cxnSpLocks/>
            <a:endCxn id="34" idx="1"/>
          </p:cNvCxnSpPr>
          <p:nvPr/>
        </p:nvCxnSpPr>
        <p:spPr>
          <a:xfrm>
            <a:off x="8164189" y="2106147"/>
            <a:ext cx="1123036" cy="263754"/>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4" idx="1"/>
          </p:cNvCxnSpPr>
          <p:nvPr/>
        </p:nvCxnSpPr>
        <p:spPr>
          <a:xfrm flipV="1">
            <a:off x="8164189" y="2369901"/>
            <a:ext cx="1123036" cy="195943"/>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03A440F-0F03-F278-C6DF-22EDF527185C}"/>
              </a:ext>
            </a:extLst>
          </p:cNvPr>
          <p:cNvSpPr/>
          <p:nvPr/>
        </p:nvSpPr>
        <p:spPr>
          <a:xfrm>
            <a:off x="9287225" y="21739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9047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49231" y="152710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2"/>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4"/>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5"/>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5"/>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5"/>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8"/>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5"/>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17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9E3F7E39-4A59-79E9-62EA-598619A61F62}"/>
              </a:ext>
            </a:extLst>
          </p:cNvPr>
          <p:cNvSpPr/>
          <p:nvPr/>
        </p:nvSpPr>
        <p:spPr>
          <a:xfrm>
            <a:off x="8822027" y="3013039"/>
            <a:ext cx="2691685" cy="11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Free Space:</a:t>
            </a:r>
          </a:p>
        </p:txBody>
      </p:sp>
      <p:sp>
        <p:nvSpPr>
          <p:cNvPr id="3" name="Rectangle 2">
            <a:extLst>
              <a:ext uri="{FF2B5EF4-FFF2-40B4-BE49-F238E27FC236}">
                <a16:creationId xmlns:a16="http://schemas.microsoft.com/office/drawing/2014/main" id="{497F37DA-138B-D2AE-EF6B-74979D705031}"/>
              </a:ext>
            </a:extLst>
          </p:cNvPr>
          <p:cNvSpPr/>
          <p:nvPr/>
        </p:nvSpPr>
        <p:spPr>
          <a:xfrm>
            <a:off x="6849231"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3"/>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6"/>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E2B2FC-A4E6-E0AA-6E94-0852D1392CB9}"/>
              </a:ext>
            </a:extLst>
          </p:cNvPr>
          <p:cNvSpPr txBox="1"/>
          <p:nvPr/>
        </p:nvSpPr>
        <p:spPr>
          <a:xfrm>
            <a:off x="6246401" y="5006895"/>
            <a:ext cx="5017449" cy="1200329"/>
          </a:xfrm>
          <a:prstGeom prst="rect">
            <a:avLst/>
          </a:prstGeom>
          <a:noFill/>
        </p:spPr>
        <p:txBody>
          <a:bodyPr wrap="square" rtlCol="0">
            <a:spAutoFit/>
          </a:bodyPr>
          <a:lstStyle/>
          <a:p>
            <a:r>
              <a:rPr lang="en-US" dirty="0"/>
              <a:t>Make sure to free the data in value that was the "Catch phrase" string before allocating the "W" string and setting value to point to the newly allocated string.</a:t>
            </a:r>
          </a:p>
        </p:txBody>
      </p:sp>
      <p:sp>
        <p:nvSpPr>
          <p:cNvPr id="16" name="Rectangle 15">
            <a:extLst>
              <a:ext uri="{FF2B5EF4-FFF2-40B4-BE49-F238E27FC236}">
                <a16:creationId xmlns:a16="http://schemas.microsoft.com/office/drawing/2014/main" id="{B048A083-59A5-6150-E73F-78886C2AE72E}"/>
              </a:ext>
            </a:extLst>
          </p:cNvPr>
          <p:cNvSpPr/>
          <p:nvPr/>
        </p:nvSpPr>
        <p:spPr>
          <a:xfrm>
            <a:off x="9030922" y="3482660"/>
            <a:ext cx="2273894" cy="36713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spTree>
    <p:extLst>
      <p:ext uri="{BB962C8B-B14F-4D97-AF65-F5344CB8AC3E}">
        <p14:creationId xmlns:p14="http://schemas.microsoft.com/office/powerpoint/2010/main" val="1321999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14" idx="1"/>
          </p:cNvCxnSpPr>
          <p:nvPr/>
        </p:nvCxnSpPr>
        <p:spPr>
          <a:xfrm rot="16200000" flipH="1">
            <a:off x="5725203" y="1794596"/>
            <a:ext cx="186387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8" name="Rectangle 17">
            <a:extLst>
              <a:ext uri="{FF2B5EF4-FFF2-40B4-BE49-F238E27FC236}">
                <a16:creationId xmlns:a16="http://schemas.microsoft.com/office/drawing/2014/main" id="{98E9C1C4-4DCB-6D80-1535-BA36CC888F2D}"/>
              </a:ext>
            </a:extLst>
          </p:cNvPr>
          <p:cNvSpPr/>
          <p:nvPr/>
        </p:nvSpPr>
        <p:spPr>
          <a:xfrm>
            <a:off x="7418651" y="3926781"/>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a:endCxn id="18" idx="0"/>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9588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0" idx="1"/>
          </p:cNvCxnSpPr>
          <p:nvPr/>
        </p:nvCxnSpPr>
        <p:spPr>
          <a:xfrm rot="16200000" flipH="1">
            <a:off x="5145733" y="2374065"/>
            <a:ext cx="302281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24166AD-FE1F-FDAC-9279-08D2EA512D24}"/>
              </a:ext>
            </a:extLst>
          </p:cNvPr>
          <p:cNvSpPr/>
          <p:nvPr/>
        </p:nvSpPr>
        <p:spPr>
          <a:xfrm>
            <a:off x="7418651" y="5085720"/>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49407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solidFill>
                  <a:srgbClr val="35A1FF"/>
                </a:solidFill>
                <a:latin typeface="Courier New" panose="02070309020205020404" pitchFamily="49" charset="0"/>
                <a:cs typeface="Courier New" panose="02070309020205020404" pitchFamily="49" charset="0"/>
              </a:rPr>
              <a:t>    </a:t>
            </a:r>
            <a:r>
              <a:rPr lang="en-US" sz="1400" b="1" dirty="0" err="1">
                <a:solidFill>
                  <a:srgbClr val="35A1FF"/>
                </a:solidFill>
                <a:latin typeface="Courier New" panose="02070309020205020404" pitchFamily="49" charset="0"/>
                <a:cs typeface="Courier New" panose="02070309020205020404" pitchFamily="49" charset="0"/>
              </a:rPr>
              <a:t>pydict_put</a:t>
            </a:r>
            <a:r>
              <a:rPr lang="en-US" sz="1400" b="1" dirty="0">
                <a:solidFill>
                  <a:srgbClr val="35A1FF"/>
                </a:solidFill>
                <a:latin typeface="Courier New" panose="02070309020205020404" pitchFamily="49" charset="0"/>
                <a:cs typeface="Courier New" panose="02070309020205020404" pitchFamily="49" charset="0"/>
              </a:rPr>
              <a:t>(</a:t>
            </a:r>
            <a:r>
              <a:rPr lang="en-US" sz="1400" b="1" dirty="0" err="1">
                <a:solidFill>
                  <a:srgbClr val="35A1FF"/>
                </a:solidFill>
                <a:latin typeface="Courier New" panose="02070309020205020404" pitchFamily="49" charset="0"/>
                <a:cs typeface="Courier New" panose="02070309020205020404" pitchFamily="49" charset="0"/>
              </a:rPr>
              <a:t>dct</a:t>
            </a:r>
            <a:r>
              <a:rPr lang="en-US" sz="1400" b="1" dirty="0">
                <a:solidFill>
                  <a:srgbClr val="35A1FF"/>
                </a:solidFill>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2" idx="1"/>
          </p:cNvCxnSpPr>
          <p:nvPr/>
        </p:nvCxnSpPr>
        <p:spPr>
          <a:xfrm rot="16200000" flipH="1">
            <a:off x="4535065" y="2984732"/>
            <a:ext cx="4222648" cy="37121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303D49-1154-8A40-1257-85652E8EA073}"/>
              </a:ext>
            </a:extLst>
          </p:cNvPr>
          <p:cNvSpPr/>
          <p:nvPr/>
        </p:nvSpPr>
        <p:spPr>
          <a:xfrm>
            <a:off x="6831996" y="508572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3F1B6E91-6067-31CE-9FD0-3D9156156787}"/>
              </a:ext>
            </a:extLst>
          </p:cNvPr>
          <p:cNvSpPr/>
          <p:nvPr/>
        </p:nvSpPr>
        <p:spPr>
          <a:xfrm>
            <a:off x="9036912" y="496880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a</a:t>
            </a:r>
          </a:p>
        </p:txBody>
      </p:sp>
      <p:cxnSp>
        <p:nvCxnSpPr>
          <p:cNvPr id="15" name="Curved Connector 14">
            <a:extLst>
              <a:ext uri="{FF2B5EF4-FFF2-40B4-BE49-F238E27FC236}">
                <a16:creationId xmlns:a16="http://schemas.microsoft.com/office/drawing/2014/main" id="{A83E044F-2EC0-4DC0-B4FE-75E1CC16B589}"/>
              </a:ext>
            </a:extLst>
          </p:cNvPr>
          <p:cNvCxnSpPr>
            <a:cxnSpLocks/>
            <a:endCxn id="4" idx="1"/>
          </p:cNvCxnSpPr>
          <p:nvPr/>
        </p:nvCxnSpPr>
        <p:spPr>
          <a:xfrm flipV="1">
            <a:off x="7975767" y="5152370"/>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69C89E-9739-38A0-3244-6C9C5A571AC4}"/>
              </a:ext>
            </a:extLst>
          </p:cNvPr>
          <p:cNvSpPr/>
          <p:nvPr/>
        </p:nvSpPr>
        <p:spPr>
          <a:xfrm>
            <a:off x="6831996" y="5485999"/>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Rectangle 16">
            <a:extLst>
              <a:ext uri="{FF2B5EF4-FFF2-40B4-BE49-F238E27FC236}">
                <a16:creationId xmlns:a16="http://schemas.microsoft.com/office/drawing/2014/main" id="{7671F390-59DF-0F02-00D0-E113FEC4185F}"/>
              </a:ext>
            </a:extLst>
          </p:cNvPr>
          <p:cNvSpPr/>
          <p:nvPr/>
        </p:nvSpPr>
        <p:spPr>
          <a:xfrm>
            <a:off x="9036912" y="5702711"/>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
            </a:r>
          </a:p>
        </p:txBody>
      </p:sp>
      <p:cxnSp>
        <p:nvCxnSpPr>
          <p:cNvPr id="18" name="Curved Connector 17">
            <a:extLst>
              <a:ext uri="{FF2B5EF4-FFF2-40B4-BE49-F238E27FC236}">
                <a16:creationId xmlns:a16="http://schemas.microsoft.com/office/drawing/2014/main" id="{B4A6D7F0-8766-5A43-2E22-FE92595F93E2}"/>
              </a:ext>
            </a:extLst>
          </p:cNvPr>
          <p:cNvCxnSpPr>
            <a:cxnSpLocks/>
            <a:endCxn id="17" idx="1"/>
          </p:cNvCxnSpPr>
          <p:nvPr/>
        </p:nvCxnSpPr>
        <p:spPr>
          <a:xfrm>
            <a:off x="7975767" y="5682321"/>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CFCB1AF4-2D6F-CD14-AB33-3BF5EDE6C4D9}"/>
              </a:ext>
            </a:extLst>
          </p:cNvPr>
          <p:cNvCxnSpPr>
            <a:cxnSpLocks/>
            <a:stCxn id="16" idx="2"/>
          </p:cNvCxnSpPr>
          <p:nvPr/>
        </p:nvCxnSpPr>
        <p:spPr>
          <a:xfrm rot="5400000">
            <a:off x="7344424" y="6081721"/>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B525A07-0710-0127-DDBE-8BE8B1757352}"/>
              </a:ext>
            </a:extLst>
          </p:cNvPr>
          <p:cNvSpPr/>
          <p:nvPr/>
        </p:nvSpPr>
        <p:spPr>
          <a:xfrm>
            <a:off x="7397154" y="62855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7892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1802851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6888</Words>
  <Application>Microsoft Macintosh PowerPoint</Application>
  <PresentationFormat>Widescreen</PresentationFormat>
  <Paragraphs>1135</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Outline – Object Oriented</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PowerPoint Presentation</vt:lpstr>
      <vt:lpstr>String Structure and Constructor</vt:lpstr>
      <vt:lpstr>Some Methods</vt:lpstr>
      <vt:lpstr>Data Methods</vt:lpstr>
      <vt:lpstr>pystr_append()</vt:lpstr>
      <vt:lpstr>pystr_append()</vt:lpstr>
      <vt:lpstr>pystr_append()</vt:lpstr>
      <vt:lpstr>realloc()</vt:lpstr>
      <vt:lpstr>Using our "class"</vt:lpstr>
      <vt:lpstr>Building a Python list() Class</vt:lpstr>
      <vt:lpstr>PowerPoint Presentation</vt:lpstr>
      <vt:lpstr>Basic stuff</vt:lpstr>
      <vt:lpstr>Freeing Dynamic Memory</vt:lpstr>
      <vt:lpstr>Printing a list</vt:lpstr>
      <vt:lpstr>More methods for you to build</vt:lpstr>
      <vt:lpstr>Using our class</vt:lpstr>
      <vt:lpstr>Building a Python dict() Class</vt:lpstr>
      <vt:lpstr>Python Dictionary</vt:lpstr>
      <vt:lpstr>C Dictionary</vt:lpstr>
      <vt:lpstr>Basic stuff</vt:lpstr>
      <vt:lpstr>Methods for you to build</vt:lpstr>
      <vt:lpstr>A Reusable Method</vt:lpstr>
      <vt:lpstr>Building a Dictionary</vt:lpstr>
      <vt:lpstr>PowerPoint Presentation</vt:lpstr>
      <vt:lpstr>PowerPoint Presentation</vt:lpstr>
      <vt:lpstr>PowerPoint Presentation</vt:lpstr>
      <vt:lpstr>PowerPoint Presentation</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43</cp:revision>
  <dcterms:created xsi:type="dcterms:W3CDTF">2023-02-25T13:30:24Z</dcterms:created>
  <dcterms:modified xsi:type="dcterms:W3CDTF">2023-03-04T20:33:03Z</dcterms:modified>
</cp:coreProperties>
</file>